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14998719" r:id="rId5"/>
    <p:sldId id="14998798" r:id="rId6"/>
    <p:sldId id="14998799" r:id="rId7"/>
    <p:sldId id="14998811" r:id="rId8"/>
    <p:sldId id="14998800" r:id="rId9"/>
    <p:sldId id="14998801" r:id="rId10"/>
    <p:sldId id="14998802" r:id="rId11"/>
    <p:sldId id="14998804" r:id="rId12"/>
    <p:sldId id="14998805" r:id="rId13"/>
    <p:sldId id="14998806" r:id="rId14"/>
    <p:sldId id="14998807" r:id="rId15"/>
    <p:sldId id="14998808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62ACC0A-AF4D-4CF1-9AD0-23DEDA70DFE3}">
          <p14:sldIdLst>
            <p14:sldId id="256"/>
            <p14:sldId id="14998719"/>
            <p14:sldId id="14998798"/>
            <p14:sldId id="14998799"/>
            <p14:sldId id="14998811"/>
            <p14:sldId id="14998800"/>
            <p14:sldId id="14998801"/>
            <p14:sldId id="14998802"/>
            <p14:sldId id="14998804"/>
            <p14:sldId id="14998805"/>
            <p14:sldId id="14998806"/>
            <p14:sldId id="14998807"/>
            <p14:sldId id="1499880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2B6"/>
    <a:srgbClr val="BFD4CF"/>
    <a:srgbClr val="743481"/>
    <a:srgbClr val="E24A33"/>
    <a:srgbClr val="8EBA41"/>
    <a:srgbClr val="008000"/>
    <a:srgbClr val="00C000"/>
    <a:srgbClr val="C00000"/>
    <a:srgbClr val="0800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97" autoAdjust="0"/>
    <p:restoredTop sz="77017" autoAdjust="0"/>
  </p:normalViewPr>
  <p:slideViewPr>
    <p:cSldViewPr snapToGrid="0" snapToObjects="1" showGuides="1">
      <p:cViewPr>
        <p:scale>
          <a:sx n="94" d="100"/>
          <a:sy n="94" d="100"/>
        </p:scale>
        <p:origin x="2800" y="312"/>
      </p:cViewPr>
      <p:guideLst>
        <p:guide orient="horz" pos="869"/>
        <p:guide pos="5579"/>
        <p:guide orient="horz" pos="1403"/>
        <p:guide orient="horz" pos="1868"/>
        <p:guide orient="horz" pos="2573"/>
        <p:guide orient="horz" pos="30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F9F95E-505B-694C-A0CE-CF8B8A77A3E8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在使用ROS进行通信时，‌话题（Topic）通信是一种重要的异步收发机制‌。它分为发布者（Publisher）和订阅者（Subscriber）两部分。以下是使用Topic进行通信的关键步骤：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在ROS中，OpenCV不能直接显示图片，因为它是为机器视觉应用设计的库，不包含显示图片的界面。如果我们想在ROS中显示图片，我们可以使用cv_bridge将ROS图像转换为OpenCV格式，然后使用OpenCV的imshow函数显示图片。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40824-F2F9-3845-92E2-9B01D1B0CBF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212706"/>
            <a:ext cx="7772400" cy="836839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 dirty="0">
                <a:solidFill>
                  <a:schemeClr val="tx1"/>
                </a:solidFill>
                <a:latin typeface="SimHei" panose="02010609060101010101" pitchFamily="49" charset="-122"/>
                <a:cs typeface="+mj-cs"/>
              </a:defRPr>
            </a:lvl1pPr>
          </a:lstStyle>
          <a:p>
            <a:pPr marL="0" lvl="0" algn="ctr"/>
            <a:r>
              <a:rPr lang="en-US" dirty="0" err="1"/>
              <a:t>题目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7"/>
            <a:ext cx="6858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演讲者姓名</a:t>
            </a:r>
            <a:r>
              <a:rPr lang="en-US" altLang="zh-CN" dirty="0"/>
              <a:t>\n</a:t>
            </a:r>
            <a:r>
              <a:rPr lang="zh-CN" altLang="en-US" dirty="0"/>
              <a:t> 日期</a:t>
            </a:r>
            <a:r>
              <a:rPr lang="en-US" altLang="zh-CN" dirty="0"/>
              <a:t>\n</a:t>
            </a:r>
            <a:r>
              <a:rPr lang="zh-CN" altLang="en-US" dirty="0"/>
              <a:t> 邮箱（邮箱改为</a:t>
            </a:r>
            <a:r>
              <a:rPr lang="en-US" altLang="zh-CN" dirty="0"/>
              <a:t>20</a:t>
            </a:r>
            <a:r>
              <a:rPr lang="zh-CN" altLang="en-US" dirty="0"/>
              <a:t>号字）</a:t>
            </a:r>
            <a:endParaRPr 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203200" y="638009"/>
            <a:ext cx="8727440" cy="266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9" name="矩形 8"/>
          <p:cNvSpPr/>
          <p:nvPr userDrawn="1"/>
        </p:nvSpPr>
        <p:spPr>
          <a:xfrm>
            <a:off x="7086600" y="0"/>
            <a:ext cx="2057400" cy="904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252" y="43444"/>
            <a:ext cx="3977489" cy="638007"/>
          </a:xfrm>
          <a:prstGeom prst="rect">
            <a:avLst/>
          </a:prstGeom>
        </p:spPr>
      </p:pic>
      <p:pic>
        <p:nvPicPr>
          <p:cNvPr id="11" name="Picture 7" descr="line6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2" y="3255963"/>
            <a:ext cx="9144000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8" descr="二校门"/>
          <p:cNvPicPr>
            <a:picLocks noChangeAspect="1" noChangeArrowheads="1"/>
          </p:cNvPicPr>
          <p:nvPr userDrawn="1"/>
        </p:nvPicPr>
        <p:blipFill>
          <a:blip r:embed="rId4">
            <a:clrChange>
              <a:clrFrom>
                <a:srgbClr val="FFFCF7"/>
              </a:clrFrom>
              <a:clrTo>
                <a:srgbClr val="FFFC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0" y="4470348"/>
            <a:ext cx="2349500" cy="2344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03231" y="6044788"/>
            <a:ext cx="1824138" cy="55395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040" y="0"/>
            <a:ext cx="8228310" cy="772998"/>
          </a:xfrm>
        </p:spPr>
        <p:txBody>
          <a:bodyPr lIns="90000" anchor="ctr">
            <a:normAutofit/>
          </a:bodyPr>
          <a:lstStyle>
            <a:lvl1pPr algn="ctr">
              <a:defRPr lang="en-US" sz="3200" dirty="0"/>
            </a:lvl1pPr>
          </a:lstStyle>
          <a:p>
            <a:pPr marL="0" lvl="0" algn="ctr" defTabSz="713105"/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Font typeface="Wingdings" panose="05000000000000000000" pitchFamily="2" charset="2"/>
              <a:buChar char="Ø"/>
              <a:defRPr lang="zh-CN" altLang="en-US" smtClean="0"/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en-US" dirty="0"/>
            </a:lvl5pPr>
          </a:lstStyle>
          <a:p>
            <a:pPr marL="178435" lvl="0" indent="-178435" defTabSz="713105">
              <a:spcBef>
                <a:spcPts val="780"/>
              </a:spcBef>
              <a:buFont typeface="Wingdings" panose="05000000000000000000" pitchFamily="2" charset="2"/>
              <a:buChar char="Ø"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marL="534670" lvl="1" indent="-178435" defTabSz="713105">
              <a:spcBef>
                <a:spcPts val="390"/>
              </a:spcBef>
            </a:pPr>
            <a:r>
              <a:rPr lang="zh-CN" altLang="en-US" dirty="0"/>
              <a:t>二级</a:t>
            </a:r>
            <a:endParaRPr lang="zh-CN" altLang="en-US" dirty="0"/>
          </a:p>
          <a:p>
            <a:pPr marL="891540" lvl="2" indent="-178435" defTabSz="713105">
              <a:spcBef>
                <a:spcPts val="390"/>
              </a:spcBef>
            </a:pPr>
            <a:r>
              <a:rPr lang="zh-CN" altLang="en-US" dirty="0"/>
              <a:t>三级</a:t>
            </a:r>
            <a:endParaRPr lang="zh-CN" altLang="en-US" dirty="0"/>
          </a:p>
          <a:p>
            <a:pPr marL="1248410" lvl="3" indent="-178435" defTabSz="713105">
              <a:spcBef>
                <a:spcPts val="390"/>
              </a:spcBef>
            </a:pPr>
            <a:r>
              <a:rPr lang="zh-CN" altLang="en-US" dirty="0"/>
              <a:t>四级</a:t>
            </a:r>
            <a:endParaRPr lang="zh-CN" altLang="en-US" dirty="0"/>
          </a:p>
          <a:p>
            <a:pPr marL="1604645" lvl="4" indent="-178435" defTabSz="713105">
              <a:spcBef>
                <a:spcPts val="390"/>
              </a:spcBef>
            </a:pPr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7" name="Rectangle 12"/>
          <p:cNvSpPr/>
          <p:nvPr userDrawn="1"/>
        </p:nvSpPr>
        <p:spPr>
          <a:xfrm>
            <a:off x="0" y="6612560"/>
            <a:ext cx="9144000" cy="245449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191" tIns="32095" rIns="64191" bIns="32095" numCol="1" spcCol="0" rtlCol="0" fromWordArt="0" anchor="ctr" anchorCtr="0" forceAA="0" compatLnSpc="1">
            <a:noAutofit/>
          </a:bodyPr>
          <a:lstStyle/>
          <a:p>
            <a:pPr algn="ctr"/>
            <a:endParaRPr lang="en-US" sz="132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55923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28291C4-BA29-D241-9161-63352826CE59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55272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致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1709740"/>
            <a:ext cx="7886700" cy="2181541"/>
          </a:xfrm>
        </p:spPr>
        <p:txBody>
          <a:bodyPr anchor="ctr">
            <a:normAutofit/>
          </a:bodyPr>
          <a:lstStyle>
            <a:lvl1pPr marL="0" marR="0" algn="ctr" defTabSz="713105">
              <a:lnSpc>
                <a:spcPct val="110000"/>
              </a:lnSpc>
              <a:spcBef>
                <a:spcPts val="350"/>
              </a:spcBef>
              <a:spcAft>
                <a:spcPts val="350"/>
              </a:spcAft>
              <a:buNone/>
              <a:defRPr lang="en-US" i="0" baseline="0" dirty="0">
                <a:effectLst/>
                <a:latin typeface="HelveticaNeueLT Std Lt" panose="020B0403020202020204" pitchFamily="34" charset="0"/>
                <a:ea typeface="HelveticaNeueLT Std Lt" panose="020B0403020202020204" pitchFamily="34" charset="0"/>
              </a:defRPr>
            </a:lvl1pPr>
          </a:lstStyle>
          <a:p>
            <a:pPr marL="0" marR="0" lvl="0" algn="ctr" defTabSz="713105">
              <a:lnSpc>
                <a:spcPct val="110000"/>
              </a:lnSpc>
              <a:spcBef>
                <a:spcPts val="350"/>
              </a:spcBef>
              <a:spcAft>
                <a:spcPts val="350"/>
              </a:spcAft>
              <a:buNone/>
            </a:pPr>
            <a:r>
              <a:rPr lang="zh-CN" altLang="en-US" dirty="0"/>
              <a:t>参考内容：</a:t>
            </a:r>
            <a:r>
              <a:rPr lang="en-US" altLang="zh-CN" dirty="0"/>
              <a:t>Thanks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Q&amp;A</a:t>
            </a:r>
            <a:endParaRPr lang="en-US" altLang="zh-C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908111"/>
            <a:ext cx="7886700" cy="75533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演讲者姓名</a:t>
            </a:r>
            <a:r>
              <a:rPr lang="en-US" altLang="zh-CN" dirty="0"/>
              <a:t>\n</a:t>
            </a:r>
            <a:r>
              <a:rPr lang="zh-CN" altLang="en-US" dirty="0"/>
              <a:t> 日期</a:t>
            </a:r>
            <a:r>
              <a:rPr lang="en-US" altLang="zh-CN" dirty="0"/>
              <a:t>\n</a:t>
            </a:r>
            <a:r>
              <a:rPr lang="zh-CN" altLang="en-US" dirty="0"/>
              <a:t> 邮箱（邮箱改为</a:t>
            </a:r>
            <a:r>
              <a:rPr lang="en-US" altLang="zh-CN" dirty="0"/>
              <a:t>20</a:t>
            </a:r>
            <a:r>
              <a:rPr lang="zh-CN" altLang="en-US" dirty="0"/>
              <a:t>号字）</a:t>
            </a:r>
            <a:endParaRPr lang="en-US" altLang="zh-CN" dirty="0"/>
          </a:p>
        </p:txBody>
      </p:sp>
      <p:sp>
        <p:nvSpPr>
          <p:cNvPr id="9" name="Rectangle 12"/>
          <p:cNvSpPr/>
          <p:nvPr userDrawn="1"/>
        </p:nvSpPr>
        <p:spPr>
          <a:xfrm>
            <a:off x="0" y="6612560"/>
            <a:ext cx="9144000" cy="245449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191" tIns="32095" rIns="64191" bIns="32095" numCol="1" spcCol="0" rtlCol="0" fromWordArt="0" anchor="ctr" anchorCtr="0" forceAA="0" compatLnSpc="1">
            <a:noAutofit/>
          </a:bodyPr>
          <a:lstStyle/>
          <a:p>
            <a:pPr algn="ctr"/>
            <a:endParaRPr lang="en-US" sz="132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55923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F08E47B8-751D-5240-B7B2-D50B6AAADEB7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55272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3" name="矩形 12"/>
          <p:cNvSpPr/>
          <p:nvPr userDrawn="1"/>
        </p:nvSpPr>
        <p:spPr>
          <a:xfrm>
            <a:off x="7579360" y="9362"/>
            <a:ext cx="1493520" cy="682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89324" y="124761"/>
            <a:ext cx="1651952" cy="500307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252" y="43444"/>
            <a:ext cx="3977489" cy="63800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2"/>
          <p:cNvSpPr/>
          <p:nvPr userDrawn="1"/>
        </p:nvSpPr>
        <p:spPr>
          <a:xfrm>
            <a:off x="0" y="6612560"/>
            <a:ext cx="9144000" cy="245449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191" tIns="32095" rIns="64191" bIns="32095" numCol="1" spcCol="0" rtlCol="0" fromWordArt="0" anchor="ctr" anchorCtr="0" forceAA="0" compatLnSpc="1">
            <a:noAutofit/>
          </a:bodyPr>
          <a:lstStyle/>
          <a:p>
            <a:pPr algn="ctr"/>
            <a:endParaRPr lang="en-US" sz="132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" y="0"/>
            <a:ext cx="9144000" cy="875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252" y="43444"/>
            <a:ext cx="3977489" cy="638007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3231" y="6044788"/>
            <a:ext cx="1824138" cy="553956"/>
          </a:xfrm>
          <a:prstGeom prst="rect">
            <a:avLst/>
          </a:prstGeom>
        </p:spPr>
      </p:pic>
      <p:grpSp>
        <p:nvGrpSpPr>
          <p:cNvPr id="13" name="组合 12"/>
          <p:cNvGrpSpPr/>
          <p:nvPr userDrawn="1"/>
        </p:nvGrpSpPr>
        <p:grpSpPr>
          <a:xfrm>
            <a:off x="924466" y="1138118"/>
            <a:ext cx="7295067" cy="4639305"/>
            <a:chOff x="1314907" y="1439229"/>
            <a:chExt cx="6482287" cy="4122417"/>
          </a:xfrm>
        </p:grpSpPr>
        <p:sp>
          <p:nvSpPr>
            <p:cNvPr id="14" name="任意多边形 1"/>
            <p:cNvSpPr/>
            <p:nvPr>
              <p:custDataLst>
                <p:tags r:id="rId4"/>
              </p:custDataLst>
            </p:nvPr>
          </p:nvSpPr>
          <p:spPr>
            <a:xfrm>
              <a:off x="1346806" y="1439229"/>
              <a:ext cx="6450388" cy="4122417"/>
            </a:xfrm>
            <a:custGeom>
              <a:avLst/>
              <a:gdLst>
                <a:gd name="connsiteX0" fmla="*/ 5 w 14004"/>
                <a:gd name="connsiteY0" fmla="*/ 1622 h 7822"/>
                <a:gd name="connsiteX1" fmla="*/ 0 w 14004"/>
                <a:gd name="connsiteY1" fmla="*/ 0 h 7822"/>
                <a:gd name="connsiteX2" fmla="*/ 14004 w 14004"/>
                <a:gd name="connsiteY2" fmla="*/ 0 h 7822"/>
                <a:gd name="connsiteX3" fmla="*/ 14004 w 14004"/>
                <a:gd name="connsiteY3" fmla="*/ 7822 h 7822"/>
                <a:gd name="connsiteX4" fmla="*/ 0 w 14004"/>
                <a:gd name="connsiteY4" fmla="*/ 7822 h 7822"/>
                <a:gd name="connsiteX5" fmla="*/ 5 w 14004"/>
                <a:gd name="connsiteY5" fmla="*/ 6212 h 7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04" h="7822">
                  <a:moveTo>
                    <a:pt x="5" y="1622"/>
                  </a:moveTo>
                  <a:lnTo>
                    <a:pt x="0" y="0"/>
                  </a:lnTo>
                  <a:lnTo>
                    <a:pt x="14004" y="0"/>
                  </a:lnTo>
                  <a:lnTo>
                    <a:pt x="14004" y="7822"/>
                  </a:lnTo>
                  <a:lnTo>
                    <a:pt x="0" y="7822"/>
                  </a:lnTo>
                  <a:lnTo>
                    <a:pt x="5" y="6212"/>
                  </a:lnTo>
                </a:path>
              </a:pathLst>
            </a:custGeom>
            <a:noFill/>
            <a:ln w="19050" cap="flat" cmpd="sng" algn="ctr">
              <a:solidFill>
                <a:schemeClr val="accent4">
                  <a:lumMod val="75000"/>
                  <a:alpha val="75000"/>
                </a:scheme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1" i="0" u="none" strike="noStrike" kern="0" cap="none" spc="0" normalizeH="0" baseline="0" noProof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Heiti SC Medium" panose="02000000000000000000" pitchFamily="2" charset="-128"/>
                  <a:cs typeface="+mn-cs"/>
                  <a:sym typeface="Arial" panose="02080604020202020204" pitchFamily="34" charset="0"/>
                </a:rPr>
                <a:t>≈</a:t>
              </a:r>
              <a:endParaRPr kumimoji="0" lang="zh-CN" altLang="en-US" sz="1350" b="1" i="0" u="none" strike="noStrike" kern="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Heiti SC Medium" panose="02000000000000000000" pitchFamily="2" charset="-128"/>
                <a:cs typeface="+mn-cs"/>
                <a:sym typeface="Arial" panose="02080604020202020204" pitchFamily="34" charset="0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5"/>
              </p:custDataLst>
            </p:nvPr>
          </p:nvSpPr>
          <p:spPr>
            <a:xfrm rot="5400000">
              <a:off x="823766" y="3468538"/>
              <a:ext cx="1046079" cy="63797"/>
            </a:xfrm>
            <a:prstGeom prst="rect">
              <a:avLst/>
            </a:prstGeom>
            <a:solidFill>
              <a:srgbClr val="743481"/>
            </a:solidFill>
            <a:ln w="12700" cap="flat" cmpd="sng" algn="ctr">
              <a:solidFill>
                <a:srgbClr val="743481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1" i="0" u="none" strike="noStrike" kern="0" cap="none" spc="0" normalizeH="0" baseline="0" noProof="1">
                <a:ln>
                  <a:noFill/>
                </a:ln>
                <a:solidFill>
                  <a:sysClr val="windowText" lastClr="000000">
                    <a:lumMod val="85000"/>
                    <a:lumOff val="15000"/>
                  </a:sysClr>
                </a:solidFill>
                <a:effectLst/>
                <a:uLnTx/>
                <a:uFillTx/>
                <a:latin typeface="Arial" panose="020B0604020202090204"/>
                <a:ea typeface="Heiti SC Medium" panose="02000000000000000000" pitchFamily="2" charset="-128"/>
                <a:cs typeface="+mn-cs"/>
                <a:sym typeface="Arial" panose="02080604020202020204" pitchFamily="34" charset="0"/>
              </a:endParaRPr>
            </a:p>
          </p:txBody>
        </p:sp>
      </p:grpSp>
      <p:sp>
        <p:nvSpPr>
          <p:cNvPr id="16" name="文本框 15"/>
          <p:cNvSpPr txBox="1"/>
          <p:nvPr userDrawn="1"/>
        </p:nvSpPr>
        <p:spPr>
          <a:xfrm>
            <a:off x="3255614" y="1104984"/>
            <a:ext cx="13163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b="1" dirty="0">
                <a:solidFill>
                  <a:srgbClr val="74348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目录</a:t>
            </a:r>
            <a:endParaRPr kumimoji="1" lang="zh-CN" altLang="en-US" sz="2000" b="1" dirty="0">
              <a:solidFill>
                <a:srgbClr val="743481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17" name="矩形 16"/>
          <p:cNvSpPr/>
          <p:nvPr userDrawn="1"/>
        </p:nvSpPr>
        <p:spPr>
          <a:xfrm>
            <a:off x="4572000" y="1258872"/>
            <a:ext cx="12779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74348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503050405090304" pitchFamily="18" charset="0"/>
                <a:ea typeface="KaiTi" panose="02010609060101010101" pitchFamily="49" charset="-122"/>
                <a:cs typeface="Times New Roman" panose="02020503050405090304" pitchFamily="18" charset="0"/>
              </a:rPr>
              <a:t>Contents</a:t>
            </a:r>
            <a:endParaRPr lang="zh-CN" altLang="en-US" sz="2400" dirty="0">
              <a:solidFill>
                <a:srgbClr val="74348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16204"/>
            <a:ext cx="7886700" cy="521653"/>
          </a:xfrm>
          <a:prstGeom prst="rect">
            <a:avLst/>
          </a:prstGeom>
        </p:spPr>
        <p:txBody>
          <a:bodyPr lIns="90000" anchor="ctr">
            <a:noAutofit/>
          </a:bodyPr>
          <a:lstStyle/>
          <a:p>
            <a:pPr marL="0" lvl="0" algn="ctr" defTabSz="713105"/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7040" y="845513"/>
            <a:ext cx="8569920" cy="533145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78435" lvl="0" indent="-178435" defTabSz="713105">
              <a:spcBef>
                <a:spcPts val="780"/>
              </a:spcBef>
              <a:buFont typeface="Wingdings" panose="05000000000000000000" pitchFamily="2" charset="2"/>
              <a:buChar char="Ø"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marL="534670" lvl="1" indent="-178435" defTabSz="713105">
              <a:spcBef>
                <a:spcPts val="390"/>
              </a:spcBef>
            </a:pPr>
            <a:r>
              <a:rPr lang="zh-CN" altLang="en-US" dirty="0"/>
              <a:t>二级</a:t>
            </a:r>
            <a:endParaRPr lang="zh-CN" altLang="en-US" dirty="0"/>
          </a:p>
          <a:p>
            <a:pPr marL="891540" lvl="2" indent="-178435" defTabSz="713105">
              <a:spcBef>
                <a:spcPts val="390"/>
              </a:spcBef>
            </a:pPr>
            <a:r>
              <a:rPr lang="zh-CN" altLang="en-US" dirty="0"/>
              <a:t>三级</a:t>
            </a:r>
            <a:endParaRPr lang="zh-CN" altLang="en-US" dirty="0"/>
          </a:p>
          <a:p>
            <a:pPr marL="1248410" lvl="3" indent="-178435" defTabSz="713105">
              <a:spcBef>
                <a:spcPts val="390"/>
              </a:spcBef>
            </a:pPr>
            <a:r>
              <a:rPr lang="zh-CN" altLang="en-US" dirty="0"/>
              <a:t>四级</a:t>
            </a:r>
            <a:endParaRPr lang="zh-CN" altLang="en-US" dirty="0"/>
          </a:p>
          <a:p>
            <a:pPr marL="1604645" lvl="4" indent="-178435" defTabSz="713105">
              <a:spcBef>
                <a:spcPts val="390"/>
              </a:spcBef>
            </a:pPr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55923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55272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7" name="Isosceles Triangle 7"/>
          <p:cNvSpPr/>
          <p:nvPr userDrawn="1"/>
        </p:nvSpPr>
        <p:spPr>
          <a:xfrm rot="5400000">
            <a:off x="-17758" y="214532"/>
            <a:ext cx="348343" cy="261258"/>
          </a:xfrm>
          <a:prstGeom prst="triangle">
            <a:avLst/>
          </a:prstGeom>
          <a:solidFill>
            <a:srgbClr val="7434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191" tIns="32095" rIns="64191" bIns="32095" numCol="1" spcCol="0" rtlCol="0" fromWordArt="0" anchor="ctr" anchorCtr="0" forceAA="0" compatLnSpc="1">
            <a:noAutofit/>
          </a:bodyPr>
          <a:lstStyle/>
          <a:p>
            <a:pPr algn="ctr"/>
            <a:endParaRPr lang="en-US" sz="1320"/>
          </a:p>
        </p:txBody>
      </p:sp>
      <p:cxnSp>
        <p:nvCxnSpPr>
          <p:cNvPr id="8" name="直接连接符 2"/>
          <p:cNvCxnSpPr/>
          <p:nvPr userDrawn="1"/>
        </p:nvCxnSpPr>
        <p:spPr>
          <a:xfrm>
            <a:off x="287040" y="726989"/>
            <a:ext cx="8569920" cy="0"/>
          </a:xfrm>
          <a:prstGeom prst="line">
            <a:avLst/>
          </a:prstGeom>
          <a:ln w="73025" cmpd="thickThin">
            <a:solidFill>
              <a:srgbClr val="74348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5"/>
          <a:srcRect l="17148" r="65109" b="5075"/>
          <a:stretch>
            <a:fillRect/>
          </a:stretch>
        </p:blipFill>
        <p:spPr>
          <a:xfrm>
            <a:off x="8412480" y="32230"/>
            <a:ext cx="705736" cy="6056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lang="en-US" altLang="en-US" sz="3200" b="1" kern="1200" dirty="0">
          <a:solidFill>
            <a:srgbClr val="743481"/>
          </a:solidFill>
          <a:latin typeface="Cambria Math" panose="02040503050406030204" pitchFamily="18" charset="0"/>
          <a:ea typeface="SimHei" panose="02010609060101010101" pitchFamily="49" charset="-122"/>
          <a:cs typeface="Times New Roman" panose="0202050305040509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kumimoji="1" lang="zh-CN" altLang="en-US" sz="2800" kern="1200" smtClean="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kumimoji="1" lang="zh-CN" altLang="en-US" sz="2400" kern="1200" smtClean="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kumimoji="1" lang="zh-CN" altLang="en-US" sz="2300" kern="1200" smtClean="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kumimoji="1" lang="zh-CN" altLang="en-US" sz="2000" kern="1200" smtClean="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kumimoji="1" lang="en-US" altLang="en-US" sz="1800" kern="1200" dirty="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561340" y="1582420"/>
            <a:ext cx="8333740" cy="165544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3600" dirty="0"/>
              <a:t>无人机实验课：订阅图像话题</a:t>
            </a:r>
            <a:r>
              <a:rPr altLang="zh-CN" sz="3600" dirty="0"/>
              <a:t>+</a:t>
            </a:r>
            <a:r>
              <a:rPr lang="zh-CN" sz="3600" dirty="0"/>
              <a:t>识别</a:t>
            </a:r>
            <a:r>
              <a:rPr lang="zh-CN" sz="3600" dirty="0"/>
              <a:t>红点</a:t>
            </a:r>
            <a:endParaRPr lang="zh-CN" sz="3600" dirty="0"/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>
          <a:xfrm>
            <a:off x="1961515" y="3776345"/>
            <a:ext cx="5220970" cy="567055"/>
          </a:xfrm>
        </p:spPr>
        <p:txBody>
          <a:bodyPr>
            <a:noAutofit/>
          </a:bodyPr>
          <a:lstStyle/>
          <a:p>
            <a:r>
              <a:rPr lang="en-US" altLang="zh-CN" sz="2000" dirty="0">
                <a:ea typeface="SimHei" panose="02010609060101010101" pitchFamily="49" charset="-122"/>
              </a:rPr>
              <a:t>2024</a:t>
            </a:r>
            <a:r>
              <a:rPr sz="2000" dirty="0">
                <a:ea typeface="SimHei" panose="02010609060101010101" pitchFamily="49" charset="-122"/>
              </a:rPr>
              <a:t>年</a:t>
            </a:r>
            <a:r>
              <a:rPr lang="en-US" altLang="zh-CN" sz="2000" dirty="0">
                <a:ea typeface="SimHei" panose="02010609060101010101" pitchFamily="49" charset="-122"/>
              </a:rPr>
              <a:t>10</a:t>
            </a:r>
            <a:r>
              <a:rPr sz="2000" dirty="0">
                <a:ea typeface="SimHei" panose="02010609060101010101" pitchFamily="49" charset="-122"/>
              </a:rPr>
              <a:t>月</a:t>
            </a:r>
            <a:r>
              <a:rPr lang="en-US" altLang="zh-CN" sz="2000" dirty="0">
                <a:ea typeface="SimHei" panose="02010609060101010101" pitchFamily="49" charset="-122"/>
              </a:rPr>
              <a:t>7</a:t>
            </a:r>
            <a:r>
              <a:rPr sz="2000" dirty="0">
                <a:ea typeface="SimHei" panose="02010609060101010101" pitchFamily="49" charset="-122"/>
              </a:rPr>
              <a:t>日</a:t>
            </a:r>
            <a:endParaRPr sz="2000" dirty="0">
              <a:ea typeface="SimHei" panose="02010609060101010101" pitchFamily="49" charset="-122"/>
            </a:endParaRPr>
          </a:p>
          <a:p>
            <a:r>
              <a:rPr sz="2000" dirty="0">
                <a:ea typeface="SimHei" panose="02010609060101010101" pitchFamily="49" charset="-122"/>
              </a:rPr>
              <a:t>杨天翔</a:t>
            </a:r>
            <a:endParaRPr sz="2000" dirty="0">
              <a:ea typeface="SimHei" panose="02010609060101010101" pitchFamily="49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521200" y="4973731"/>
            <a:ext cx="4343400" cy="188426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21200" y="4054325"/>
            <a:ext cx="4343400" cy="91940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21200" y="1884269"/>
            <a:ext cx="2170056" cy="217005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51144" y="1884267"/>
            <a:ext cx="2170057" cy="2170057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521201" y="-285790"/>
            <a:ext cx="2170057" cy="217005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351144" y="-285792"/>
            <a:ext cx="2170058" cy="217005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>
                <a:sym typeface="+mn-ea"/>
              </a:rPr>
              <a:t>课程实验</a:t>
            </a:r>
            <a:r>
              <a:rPr altLang="zh-CN">
                <a:sym typeface="+mn-ea"/>
              </a:rPr>
              <a:t>2</a:t>
            </a:r>
            <a:r>
              <a:rPr lang="zh-CN">
                <a:sym typeface="+mn-ea"/>
              </a:rPr>
              <a:t>：识别仿真环境中的红色物体</a:t>
            </a:r>
            <a:endParaRPr lang="zh-CN" dirty="0"/>
          </a:p>
        </p:txBody>
      </p:sp>
      <p:sp>
        <p:nvSpPr>
          <p:cNvPr id="5" name="文本框 4"/>
          <p:cNvSpPr txBox="1"/>
          <p:nvPr/>
        </p:nvSpPr>
        <p:spPr>
          <a:xfrm>
            <a:off x="528955" y="1211580"/>
            <a:ext cx="732472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 </a:t>
            </a:r>
            <a:r>
              <a:rPr lang="zh-CN" altLang="en-US"/>
              <a:t>在课程实验</a:t>
            </a:r>
            <a:r>
              <a:rPr lang="en-US" altLang="zh-CN"/>
              <a:t>1</a:t>
            </a:r>
            <a:r>
              <a:rPr lang="zh-CN" altLang="en-US"/>
              <a:t>的基础上，通过</a:t>
            </a:r>
            <a:r>
              <a:rPr lang="en-US" altLang="zh-CN"/>
              <a:t>OpenCV</a:t>
            </a:r>
            <a:r>
              <a:rPr lang="zh-CN" altLang="en-US"/>
              <a:t>的</a:t>
            </a:r>
            <a:r>
              <a:rPr lang="en-US" altLang="zh-CN"/>
              <a:t>HSV</a:t>
            </a:r>
            <a:r>
              <a:rPr lang="zh-CN" altLang="en-US"/>
              <a:t>颜色空间转换，将摄像头所拍下的图片转为</a:t>
            </a:r>
            <a:r>
              <a:rPr lang="en-US" altLang="zh-CN"/>
              <a:t>HSV</a:t>
            </a:r>
            <a:r>
              <a:rPr lang="zh-CN" altLang="en-US"/>
              <a:t>格式，然后选出红点。</a:t>
            </a:r>
            <a:endParaRPr lang="zh-CN" altLang="en-US"/>
          </a:p>
          <a:p>
            <a:r>
              <a:rPr lang="zh-CN" altLang="en-US"/>
              <a:t>【</a:t>
            </a:r>
            <a:r>
              <a:rPr lang="zh-CN" altLang="en-US">
                <a:sym typeface="+mn-ea"/>
              </a:rPr>
              <a:t>群文件中的detection_demo_</a:t>
            </a: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.py是识别黄色物体的程序，可以看见把地板选出来</a:t>
            </a:r>
            <a:r>
              <a:rPr lang="zh-CN" altLang="en-US">
                <a:sym typeface="+mn-ea"/>
              </a:rPr>
              <a:t>】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把文件放置在</a:t>
            </a:r>
            <a:r>
              <a:rPr lang="en-US" altLang="zh-CN">
                <a:sym typeface="+mn-ea"/>
              </a:rPr>
              <a:t>uav_sim/scripts</a:t>
            </a:r>
            <a:r>
              <a:rPr lang="zh-CN" altLang="en-US">
                <a:sym typeface="+mn-ea"/>
              </a:rPr>
              <a:t>中，给权限之后运行</a:t>
            </a:r>
            <a:r>
              <a:rPr lang="en-US" altLang="zh-CN">
                <a:sym typeface="+mn-ea"/>
              </a:rPr>
              <a:t>。</a:t>
            </a:r>
            <a:endParaRPr lang="en-US" altLang="zh-CN"/>
          </a:p>
          <a:p>
            <a:endParaRPr lang="en-US" altLang="zh-CN"/>
          </a:p>
          <a:p>
            <a:r>
              <a:rPr lang="en-US" altLang="zh-CN">
                <a:solidFill>
                  <a:srgbClr val="FF0000"/>
                </a:solidFill>
                <a:sym typeface="+mn-ea"/>
              </a:rPr>
              <a:t>rosrun uav_sim 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detection_demo_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.py</a:t>
            </a:r>
            <a:endParaRPr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>
                <a:sym typeface="+mn-ea"/>
              </a:rPr>
              <a:t>课程实验</a:t>
            </a:r>
            <a:r>
              <a:rPr altLang="zh-CN">
                <a:sym typeface="+mn-ea"/>
              </a:rPr>
              <a:t>2</a:t>
            </a:r>
            <a:r>
              <a:rPr lang="zh-CN">
                <a:sym typeface="+mn-ea"/>
              </a:rPr>
              <a:t>：识别仿真环境中的红色物体</a:t>
            </a:r>
            <a:endParaRPr lang="zh-CN" dirty="0"/>
          </a:p>
        </p:txBody>
      </p:sp>
      <p:sp>
        <p:nvSpPr>
          <p:cNvPr id="5" name="文本框 4"/>
          <p:cNvSpPr txBox="1"/>
          <p:nvPr/>
        </p:nvSpPr>
        <p:spPr>
          <a:xfrm>
            <a:off x="528955" y="808355"/>
            <a:ext cx="73247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  </a:t>
            </a:r>
            <a:r>
              <a:rPr lang="zh-CN" altLang="en-US"/>
              <a:t>打开</a:t>
            </a:r>
            <a:r>
              <a:rPr lang="en-US" altLang="zh-CN"/>
              <a:t>RVIZ</a:t>
            </a:r>
            <a:r>
              <a:rPr lang="zh-CN" altLang="en-US"/>
              <a:t>，添加</a:t>
            </a:r>
            <a:r>
              <a:rPr lang="en-US" altLang="zh-CN"/>
              <a:t>mask </a:t>
            </a:r>
            <a:r>
              <a:rPr lang="zh-CN" altLang="en-US"/>
              <a:t>话题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1109345"/>
            <a:ext cx="9144000" cy="59886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>
                <a:sym typeface="+mn-ea"/>
              </a:rPr>
              <a:t>课程实验</a:t>
            </a:r>
            <a:r>
              <a:rPr altLang="zh-CN">
                <a:sym typeface="+mn-ea"/>
              </a:rPr>
              <a:t>2</a:t>
            </a:r>
            <a:r>
              <a:rPr lang="zh-CN">
                <a:sym typeface="+mn-ea"/>
              </a:rPr>
              <a:t>：识别仿真环境中的红色物体</a:t>
            </a:r>
            <a:endParaRPr lang="zh-CN" dirty="0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3495" y="933450"/>
            <a:ext cx="9096375" cy="49911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>
                <a:sym typeface="+mn-ea"/>
              </a:rPr>
              <a:t>课程实验</a:t>
            </a:r>
            <a:r>
              <a:rPr altLang="zh-CN">
                <a:sym typeface="+mn-ea"/>
              </a:rPr>
              <a:t>2</a:t>
            </a:r>
            <a:r>
              <a:rPr lang="zh-CN">
                <a:sym typeface="+mn-ea"/>
              </a:rPr>
              <a:t>：识别仿真环境中的红色物体</a:t>
            </a:r>
            <a:endParaRPr lang="zh-CN" dirty="0"/>
          </a:p>
        </p:txBody>
      </p:sp>
      <p:sp>
        <p:nvSpPr>
          <p:cNvPr id="5" name="文本框 4"/>
          <p:cNvSpPr txBox="1"/>
          <p:nvPr/>
        </p:nvSpPr>
        <p:spPr>
          <a:xfrm>
            <a:off x="528955" y="947420"/>
            <a:ext cx="73247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课堂作业：将识别黄色物体改为识别红色</a:t>
            </a:r>
            <a:r>
              <a:rPr lang="zh-CN" altLang="en-US"/>
              <a:t>物体</a:t>
            </a:r>
            <a:endParaRPr lang="zh-CN" altLang="en-US"/>
          </a:p>
        </p:txBody>
      </p:sp>
      <p:pic>
        <p:nvPicPr>
          <p:cNvPr id="8" name="图片 7" descr="img_v3_02fd_aece7a78-28b6-4eae-9e5c-2d593f3bd39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3730" y="1379220"/>
            <a:ext cx="7695565" cy="53174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dirty="0"/>
              <a:t>课程回顾：</a:t>
            </a:r>
            <a:r>
              <a:rPr altLang="zh-CN" dirty="0"/>
              <a:t>ROS</a:t>
            </a:r>
            <a:r>
              <a:rPr lang="zh-CN" dirty="0"/>
              <a:t>订阅话题</a:t>
            </a:r>
            <a:endParaRPr lang="zh-CN" dirty="0"/>
          </a:p>
        </p:txBody>
      </p:sp>
      <p:pic>
        <p:nvPicPr>
          <p:cNvPr id="16" name="图片 1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82040" y="1511300"/>
            <a:ext cx="6741160" cy="318960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201420" y="866140"/>
            <a:ext cx="67462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使用话题</a:t>
            </a:r>
            <a:r>
              <a:rPr lang="en-US" altLang="zh-CN"/>
              <a:t>Topic</a:t>
            </a:r>
            <a:r>
              <a:rPr lang="zh-CN" altLang="en-US"/>
              <a:t>进行通信时，需要指定</a:t>
            </a:r>
            <a:r>
              <a:rPr lang="en-US" altLang="zh-CN"/>
              <a:t>Topic name</a:t>
            </a:r>
            <a:r>
              <a:rPr lang="zh-CN" altLang="en-US"/>
              <a:t>，同时在</a:t>
            </a:r>
            <a:r>
              <a:rPr lang="en-US" altLang="zh-CN"/>
              <a:t>Publisher和Subscriber</a:t>
            </a:r>
            <a:r>
              <a:rPr lang="zh-CN" altLang="en-US"/>
              <a:t>处使用同一个</a:t>
            </a:r>
            <a:r>
              <a:rPr lang="en-US" altLang="zh-CN"/>
              <a:t>Topic name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59460" y="4700905"/>
            <a:ext cx="8217535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 fontAlgn="auto">
              <a:lnSpc>
                <a:spcPts val="2760"/>
              </a:lnSpc>
              <a:buFont typeface="Arial" panose="02080604020202020204" pitchFamily="34" charset="0"/>
              <a:buChar char="•"/>
            </a:pPr>
            <a:r>
              <a:rPr lang="zh-CN" altLang="en-US"/>
              <a:t>确定Topic Name‌：发布者和订阅者需要使用相同的Topic Name来进行通信。</a:t>
            </a:r>
            <a:endParaRPr lang="zh-CN" altLang="en-US"/>
          </a:p>
          <a:p>
            <a:pPr marL="285750" indent="-285750" algn="l" fontAlgn="auto">
              <a:lnSpc>
                <a:spcPts val="2760"/>
              </a:lnSpc>
              <a:buFont typeface="Arial" panose="02080604020202020204" pitchFamily="34" charset="0"/>
              <a:buChar char="•"/>
            </a:pPr>
            <a:r>
              <a:rPr lang="zh-CN" altLang="en-US"/>
              <a:t>创建Publisher‌：发布者节点需要创建一个Publisher对象，用于向指定的Topic发布消息。</a:t>
            </a:r>
            <a:endParaRPr lang="zh-CN" altLang="en-US"/>
          </a:p>
          <a:p>
            <a:pPr marL="285750" indent="-285750" algn="l" fontAlgn="auto">
              <a:lnSpc>
                <a:spcPts val="2760"/>
              </a:lnSpc>
              <a:buFont typeface="Arial" panose="02080604020202020204" pitchFamily="34" charset="0"/>
              <a:buChar char="•"/>
            </a:pPr>
            <a:r>
              <a:rPr lang="zh-CN" altLang="en-US"/>
              <a:t>创建Subscriber‌：订阅者节点需要创建一个Subscriber对象，用于订阅指定的Topic并接收消息。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dirty="0"/>
              <a:t>课程实验</a:t>
            </a:r>
            <a:r>
              <a:rPr altLang="zh-CN" dirty="0"/>
              <a:t>1</a:t>
            </a:r>
            <a:r>
              <a:rPr lang="zh-CN" dirty="0"/>
              <a:t>：订阅仿真中</a:t>
            </a:r>
            <a:r>
              <a:rPr lang="zh-CN" dirty="0"/>
              <a:t>的图像话题</a:t>
            </a:r>
            <a:endParaRPr lang="zh-CN" dirty="0"/>
          </a:p>
        </p:txBody>
      </p:sp>
      <p:sp>
        <p:nvSpPr>
          <p:cNvPr id="5" name="文本框 4"/>
          <p:cNvSpPr txBox="1"/>
          <p:nvPr/>
        </p:nvSpPr>
        <p:spPr>
          <a:xfrm>
            <a:off x="528955" y="1211580"/>
            <a:ext cx="7324725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 </a:t>
            </a:r>
            <a:r>
              <a:rPr lang="zh-CN" altLang="en-US"/>
              <a:t>运行</a:t>
            </a:r>
            <a:r>
              <a:rPr lang="en-US" altLang="zh-CN"/>
              <a:t>catkin_sim</a:t>
            </a:r>
            <a:r>
              <a:rPr lang="zh-CN" altLang="en-US"/>
              <a:t>中的</a:t>
            </a:r>
            <a:r>
              <a:rPr lang="en-US" altLang="zh-CN"/>
              <a:t>racecar.launch</a:t>
            </a:r>
            <a:r>
              <a:rPr lang="zh-CN" altLang="en-US"/>
              <a:t>：</a:t>
            </a:r>
            <a:endParaRPr lang="zh-CN" altLang="en-US"/>
          </a:p>
          <a:p>
            <a:r>
              <a:rPr lang="en-US" altLang="zh-CN">
                <a:solidFill>
                  <a:srgbClr val="FF0000"/>
                </a:solidFill>
              </a:rPr>
              <a:t>roslaunch uav_sim racecar.launch</a:t>
            </a:r>
            <a:r>
              <a:rPr lang="en-US" altLang="zh-CN"/>
              <a:t> 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2 </a:t>
            </a:r>
            <a:r>
              <a:rPr lang="zh-CN" altLang="en-US"/>
              <a:t>查看小车摄像头的图像</a:t>
            </a:r>
            <a:r>
              <a:rPr lang="en-US" altLang="zh-CN"/>
              <a:t>Topic name</a:t>
            </a:r>
            <a:r>
              <a:rPr lang="zh-CN" altLang="en-US"/>
              <a:t>：</a:t>
            </a:r>
            <a:endParaRPr lang="zh-CN" altLang="en-US"/>
          </a:p>
          <a:p>
            <a:r>
              <a:rPr lang="en-US" altLang="zh-CN">
                <a:solidFill>
                  <a:srgbClr val="FF0000"/>
                </a:solidFill>
              </a:rPr>
              <a:t>rostopic list </a:t>
            </a:r>
            <a:endParaRPr lang="en-US" altLang="zh-CN">
              <a:solidFill>
                <a:srgbClr val="FF0000"/>
              </a:solidFill>
            </a:endParaRPr>
          </a:p>
          <a:p>
            <a:endParaRPr lang="en-US" altLang="zh-CN"/>
          </a:p>
          <a:p>
            <a:r>
              <a:rPr lang="en-US" altLang="zh-CN"/>
              <a:t>/AKM_1/camera/rgb/image_raw</a:t>
            </a:r>
            <a:r>
              <a:rPr lang="zh-CN" altLang="en-US"/>
              <a:t>为图像</a:t>
            </a:r>
            <a:r>
              <a:rPr lang="en-US" altLang="zh-CN"/>
              <a:t>Topic </a:t>
            </a:r>
            <a:r>
              <a:rPr lang="en-US" altLang="zh-CN"/>
              <a:t>name</a:t>
            </a:r>
            <a:endParaRPr lang="en-US" altLang="zh-CN"/>
          </a:p>
        </p:txBody>
      </p:sp>
      <p:pic>
        <p:nvPicPr>
          <p:cNvPr id="6" name="图片 5" descr="img_v3_02fd_551af833-3b11-444a-830f-71d2a229ca8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59325" y="1151890"/>
            <a:ext cx="4384675" cy="2402205"/>
          </a:xfrm>
          <a:prstGeom prst="rect">
            <a:avLst/>
          </a:prstGeom>
        </p:spPr>
      </p:pic>
      <p:pic>
        <p:nvPicPr>
          <p:cNvPr id="7" name="图片 6" descr="img_v3_02fd_62636f5d-9209-4848-b555-864f6f46422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050" y="3657600"/>
            <a:ext cx="2524760" cy="27635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dirty="0"/>
              <a:t>课程实验</a:t>
            </a:r>
            <a:r>
              <a:rPr altLang="zh-CN" dirty="0"/>
              <a:t>1</a:t>
            </a:r>
            <a:r>
              <a:rPr lang="zh-CN" dirty="0"/>
              <a:t>：订阅仿真中</a:t>
            </a:r>
            <a:r>
              <a:rPr lang="zh-CN" dirty="0"/>
              <a:t>的图像话题</a:t>
            </a:r>
            <a:endParaRPr lang="zh-CN" dirty="0"/>
          </a:p>
        </p:txBody>
      </p:sp>
      <p:sp>
        <p:nvSpPr>
          <p:cNvPr id="5" name="文本框 4"/>
          <p:cNvSpPr txBox="1"/>
          <p:nvPr/>
        </p:nvSpPr>
        <p:spPr>
          <a:xfrm>
            <a:off x="528955" y="853440"/>
            <a:ext cx="8407400" cy="6323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 </a:t>
            </a:r>
            <a:r>
              <a:rPr lang="zh-CN" altLang="en-US"/>
              <a:t>查看</a:t>
            </a:r>
            <a:r>
              <a:rPr lang="en-US" altLang="zh-CN">
                <a:sym typeface="+mn-ea"/>
              </a:rPr>
              <a:t>/AKM_1/camera/rgb/image_raw</a:t>
            </a:r>
            <a:r>
              <a:rPr lang="zh-CN" altLang="en-US">
                <a:sym typeface="+mn-ea"/>
              </a:rPr>
              <a:t>的话题类型，用于写</a:t>
            </a:r>
            <a:r>
              <a:rPr lang="en-US" altLang="zh-CN">
                <a:sym typeface="+mn-ea"/>
              </a:rPr>
              <a:t>Subscriber</a:t>
            </a:r>
            <a:endParaRPr lang="en-US" altLang="zh-CN">
              <a:sym typeface="+mn-ea"/>
            </a:endParaRPr>
          </a:p>
          <a:p>
            <a:r>
              <a:rPr lang="en-US" altLang="zh-CN">
                <a:solidFill>
                  <a:srgbClr val="FF0000"/>
                </a:solidFill>
              </a:rPr>
              <a:t>rostopic type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/AKM_1/camera/rgb/image_raw</a:t>
            </a:r>
            <a:endParaRPr lang="en-US" altLang="zh-CN">
              <a:solidFill>
                <a:srgbClr val="FF0000"/>
              </a:solidFill>
              <a:sym typeface="+mn-ea"/>
            </a:endParaRPr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话题类型为</a:t>
            </a:r>
            <a:r>
              <a:rPr lang="en-US" altLang="zh-CN"/>
              <a:t>sensor_msgs/Image</a:t>
            </a:r>
            <a:endParaRPr lang="en-US" altLang="zh-CN"/>
          </a:p>
          <a:p>
            <a:endParaRPr lang="en-US" altLang="zh-CN"/>
          </a:p>
          <a:p>
            <a:pPr indent="0">
              <a:buFont typeface="Arial" panose="02080604020202020204" pitchFamily="34" charset="0"/>
              <a:buNone/>
            </a:pPr>
            <a:r>
              <a:rPr lang="zh-CN" altLang="en-US">
                <a:sym typeface="+mn-ea"/>
              </a:rPr>
              <a:t>sensor_msgs/Image：ROS核心图像消息类型‌</a:t>
            </a:r>
            <a:endParaRPr lang="zh-CN" altLang="en-US"/>
          </a:p>
          <a:p>
            <a:pPr>
              <a:buFont typeface="Arial" panose="02080604020202020204" pitchFamily="34" charset="0"/>
              <a:buChar char="•"/>
            </a:pPr>
            <a:endParaRPr lang="zh-CN" altLang="en-US"/>
          </a:p>
          <a:p>
            <a:pPr algn="l" fontAlgn="auto">
              <a:lnSpc>
                <a:spcPts val="2760"/>
              </a:lnSpc>
              <a:buClrTx/>
              <a:buSzTx/>
              <a:buFont typeface="Arial" panose="02080604020202020204" pitchFamily="34" charset="0"/>
              <a:buChar char="•"/>
            </a:pPr>
            <a:r>
              <a:rPr lang="en-US" altLang="zh-CN">
                <a:sym typeface="+mn-ea"/>
              </a:rPr>
              <a:t>    ‌定义与作用‌：sensor_msgs/Image是ROS中的核心消息类型，用于节点间传递图  			像数据，广泛应用于机器人视觉等领域‌。</a:t>
            </a:r>
            <a:endParaRPr lang="en-US" altLang="zh-CN"/>
          </a:p>
          <a:p>
            <a:pPr algn="l" fontAlgn="auto">
              <a:lnSpc>
                <a:spcPts val="2760"/>
              </a:lnSpc>
              <a:buClrTx/>
              <a:buSzTx/>
              <a:buFont typeface="Arial" panose="02080604020202020204" pitchFamily="34" charset="0"/>
              <a:buChar char="•"/>
            </a:pPr>
            <a:r>
              <a:rPr lang="en-US" altLang="zh-CN">
                <a:sym typeface="+mn-ea"/>
              </a:rPr>
              <a:t>    ‌消息结构‌：包含标准ROS消息头（时间戳、帧ID）、图像高度、宽度、是否大			端字节序、每行像素数据的字节数、图像数据的编码类型及原始二			进制数据等字段‌。</a:t>
            </a:r>
            <a:endParaRPr lang="en-US" altLang="zh-CN"/>
          </a:p>
          <a:p>
            <a:pPr algn="l" fontAlgn="auto">
              <a:lnSpc>
                <a:spcPts val="2760"/>
              </a:lnSpc>
              <a:buClrTx/>
              <a:buSzTx/>
              <a:buFont typeface="Arial" panose="02080604020202020204" pitchFamily="34" charset="0"/>
              <a:buChar char="•"/>
            </a:pPr>
            <a:r>
              <a:rPr lang="en-US" altLang="zh-CN">
                <a:sym typeface="+mn-ea"/>
              </a:rPr>
              <a:t>    ‌使用技巧‌：可通过cv_bridge等工具将OpenCV的图像格式转换为ROS的					sensor_msgs/Image格式，便于在ROS中进行图像数据的发布与处理‌。</a:t>
            </a:r>
            <a:endParaRPr lang="en-US" altLang="zh-CN"/>
          </a:p>
          <a:p>
            <a:pPr algn="l" fontAlgn="auto">
              <a:lnSpc>
                <a:spcPts val="2760"/>
              </a:lnSpc>
              <a:buClrTx/>
              <a:buSzTx/>
              <a:buFont typeface="Arial" panose="02080604020202020204" pitchFamily="34" charset="0"/>
              <a:buChar char="•"/>
            </a:pPr>
            <a:r>
              <a:rPr lang="en-US" altLang="zh-CN">
                <a:sym typeface="+mn-ea"/>
              </a:rPr>
              <a:t>    ‌相关类型‌：与sensor_msgs/Image相关的还有sensor_msgs/CompressedImage（压缩图像数据）和sensor_msgs/PointCloud2（点云数据）等消息类型‌。</a:t>
            </a:r>
            <a:endParaRPr lang="en-US" altLang="zh-CN"/>
          </a:p>
          <a:p>
            <a:pPr algn="l">
              <a:buClrTx/>
              <a:buSzTx/>
              <a:buNone/>
            </a:pPr>
            <a:endParaRPr lang="en-US" altLang="zh-CN"/>
          </a:p>
          <a:p>
            <a:endParaRPr lang="en-US" altLang="zh-CN"/>
          </a:p>
          <a:p>
            <a:endParaRPr lang="zh-CN" altLang="en-US"/>
          </a:p>
        </p:txBody>
      </p:sp>
      <p:pic>
        <p:nvPicPr>
          <p:cNvPr id="8" name="图片 7" descr="img_v3_02fd_fdb8558d-2a67-4377-aeaa-808a1b8b6dc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950" y="1483995"/>
            <a:ext cx="6867525" cy="3524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dirty="0"/>
              <a:t>课程实验</a:t>
            </a:r>
            <a:r>
              <a:rPr altLang="zh-CN" dirty="0"/>
              <a:t>1</a:t>
            </a:r>
            <a:r>
              <a:rPr lang="zh-CN" dirty="0"/>
              <a:t>：订阅仿真中</a:t>
            </a:r>
            <a:r>
              <a:rPr lang="zh-CN" dirty="0"/>
              <a:t>的图像话题</a:t>
            </a:r>
            <a:endParaRPr lang="zh-CN" dirty="0"/>
          </a:p>
        </p:txBody>
      </p:sp>
      <p:sp>
        <p:nvSpPr>
          <p:cNvPr id="5" name="文本框 4"/>
          <p:cNvSpPr txBox="1"/>
          <p:nvPr/>
        </p:nvSpPr>
        <p:spPr>
          <a:xfrm>
            <a:off x="528955" y="853440"/>
            <a:ext cx="732472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 </a:t>
            </a:r>
            <a:r>
              <a:rPr lang="zh-CN" altLang="en-US"/>
              <a:t>仿照上一次课程的</a:t>
            </a:r>
            <a:r>
              <a:rPr lang="en-US" altLang="zh-CN"/>
              <a:t>Subscriber</a:t>
            </a:r>
            <a:r>
              <a:rPr lang="zh-CN" altLang="en-US"/>
              <a:t>的</a:t>
            </a:r>
            <a:r>
              <a:rPr lang="en-US" altLang="zh-CN"/>
              <a:t>python</a:t>
            </a:r>
            <a:r>
              <a:rPr lang="zh-CN" altLang="en-US"/>
              <a:t>代码，编写对应话题的</a:t>
            </a:r>
            <a:r>
              <a:rPr lang="en-US" altLang="zh-CN"/>
              <a:t>Subscriber</a:t>
            </a:r>
            <a:r>
              <a:rPr lang="zh-CN" altLang="en-US"/>
              <a:t>【群文件中的detection_demo_0.py</a:t>
            </a:r>
            <a:r>
              <a:rPr lang="en-US" altLang="zh-CN"/>
              <a:t>】</a:t>
            </a:r>
            <a:r>
              <a:rPr lang="zh-CN" altLang="en-US"/>
              <a:t>。将文件放置在</a:t>
            </a:r>
            <a:r>
              <a:rPr lang="en-US" altLang="zh-CN"/>
              <a:t>uav_sim/scripts</a:t>
            </a:r>
            <a:r>
              <a:rPr lang="zh-CN" altLang="en-US"/>
              <a:t>中，给权限</a:t>
            </a:r>
            <a:r>
              <a:rPr lang="zh-CN" altLang="en-US"/>
              <a:t>之后运行</a:t>
            </a:r>
            <a:r>
              <a:rPr lang="en-US" altLang="zh-CN"/>
              <a:t>。</a:t>
            </a:r>
            <a:endParaRPr lang="en-US" altLang="zh-CN"/>
          </a:p>
          <a:p>
            <a:endParaRPr lang="en-US" altLang="zh-CN"/>
          </a:p>
          <a:p>
            <a:r>
              <a:rPr lang="en-US" altLang="zh-CN">
                <a:solidFill>
                  <a:srgbClr val="FF0000"/>
                </a:solidFill>
              </a:rPr>
              <a:t>rosrun uav_sim 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detection_demo_0.py</a:t>
            </a:r>
            <a:endParaRPr lang="en-US" altLang="zh-CN">
              <a:solidFill>
                <a:srgbClr val="FF0000"/>
              </a:solidFill>
            </a:endParaRPr>
          </a:p>
          <a:p>
            <a:r>
              <a:rPr lang="zh-CN" altLang="en-US"/>
              <a:t>出现如下输出说明</a:t>
            </a:r>
            <a:r>
              <a:rPr lang="zh-CN" altLang="en-US"/>
              <a:t>成功</a:t>
            </a:r>
            <a:endParaRPr lang="zh-CN" altLang="en-US"/>
          </a:p>
        </p:txBody>
      </p:sp>
      <p:pic>
        <p:nvPicPr>
          <p:cNvPr id="9" name="图片 8" descr="img_v3_02fd_61392707-a44a-4754-a85b-301e6c3117bg"/>
          <p:cNvPicPr>
            <a:picLocks noChangeAspect="1"/>
          </p:cNvPicPr>
          <p:nvPr/>
        </p:nvPicPr>
        <p:blipFill>
          <a:blip r:embed="rId1"/>
          <a:srcRect b="68083"/>
          <a:stretch>
            <a:fillRect/>
          </a:stretch>
        </p:blipFill>
        <p:spPr>
          <a:xfrm>
            <a:off x="1222375" y="3152775"/>
            <a:ext cx="5688330" cy="21888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dirty="0"/>
              <a:t>课程实验</a:t>
            </a:r>
            <a:r>
              <a:rPr altLang="zh-CN" dirty="0"/>
              <a:t>1</a:t>
            </a:r>
            <a:r>
              <a:rPr lang="zh-CN" dirty="0"/>
              <a:t>：订阅仿真中</a:t>
            </a:r>
            <a:r>
              <a:rPr lang="zh-CN" dirty="0"/>
              <a:t>的图像话题</a:t>
            </a:r>
            <a:endParaRPr lang="zh-CN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91490" y="838835"/>
            <a:ext cx="8445500" cy="56476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dirty="0"/>
              <a:t>课程实验</a:t>
            </a:r>
            <a:r>
              <a:rPr altLang="zh-CN" dirty="0"/>
              <a:t>2</a:t>
            </a:r>
            <a:r>
              <a:rPr lang="zh-CN" dirty="0"/>
              <a:t>：识别仿真环境中的红</a:t>
            </a:r>
            <a:r>
              <a:rPr lang="zh-CN" dirty="0"/>
              <a:t>色物体</a:t>
            </a:r>
            <a:endParaRPr lang="zh-CN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30605" y="2483485"/>
            <a:ext cx="6939915" cy="36226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02970" y="1028700"/>
            <a:ext cx="735774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HSV颜色系统：</a:t>
            </a:r>
            <a:endParaRPr lang="zh-CN" altLang="en-US"/>
          </a:p>
          <a:p>
            <a:r>
              <a:rPr lang="zh-CN" altLang="en-US"/>
              <a:t>H（Hue）即色相（色调）——红、绿、</a:t>
            </a:r>
            <a:r>
              <a:rPr lang="zh-CN" altLang="en-US"/>
              <a:t>蓝，在HSV模型中，用度数来描述色相。</a:t>
            </a:r>
            <a:endParaRPr lang="zh-CN" altLang="en-US"/>
          </a:p>
          <a:p>
            <a:r>
              <a:rPr lang="zh-CN" altLang="en-US"/>
              <a:t>S（Saturation）即饱和度，色彩的深浅度(0-100%) 。</a:t>
            </a:r>
            <a:endParaRPr lang="zh-CN" altLang="en-US"/>
          </a:p>
          <a:p>
            <a:r>
              <a:rPr lang="zh-CN" altLang="en-US"/>
              <a:t>V（Value）即色明度（亮度），纯度，色彩的亮度(0-100%) 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dirty="0"/>
              <a:t>课程实验</a:t>
            </a:r>
            <a:r>
              <a:rPr altLang="zh-CN" dirty="0"/>
              <a:t>2</a:t>
            </a:r>
            <a:r>
              <a:rPr lang="zh-CN" dirty="0"/>
              <a:t>：识别仿真环境中的红</a:t>
            </a:r>
            <a:r>
              <a:rPr lang="zh-CN" dirty="0"/>
              <a:t>色物体</a:t>
            </a:r>
            <a:endParaRPr lang="zh-CN" dirty="0"/>
          </a:p>
        </p:txBody>
      </p:sp>
      <p:sp>
        <p:nvSpPr>
          <p:cNvPr id="6" name="文本框 5"/>
          <p:cNvSpPr txBox="1"/>
          <p:nvPr/>
        </p:nvSpPr>
        <p:spPr>
          <a:xfrm>
            <a:off x="902970" y="1028700"/>
            <a:ext cx="735774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OpenCV </a:t>
            </a:r>
            <a:r>
              <a:rPr lang="zh-CN" altLang="en-US"/>
              <a:t>中</a:t>
            </a:r>
            <a:r>
              <a:rPr lang="zh-CN" altLang="en-US"/>
              <a:t>的HSV颜色系统：</a:t>
            </a:r>
            <a:endParaRPr lang="zh-CN" altLang="en-US"/>
          </a:p>
          <a:p>
            <a:r>
              <a:rPr lang="zh-CN" altLang="en-US"/>
              <a:t>使用</a:t>
            </a:r>
            <a:r>
              <a:rPr lang="en-US" altLang="zh-CN"/>
              <a:t>OpenCV</a:t>
            </a:r>
            <a:r>
              <a:rPr lang="zh-CN" altLang="en-US"/>
              <a:t>中的cv2.COLOR_</a:t>
            </a:r>
            <a:r>
              <a:rPr lang="en-US" altLang="zh-CN"/>
              <a:t>BGR</a:t>
            </a:r>
            <a:r>
              <a:rPr lang="zh-CN" altLang="en-US"/>
              <a:t>2HSV后，</a:t>
            </a:r>
            <a:r>
              <a:rPr lang="en-US" altLang="zh-CN"/>
              <a:t>HSV</a:t>
            </a:r>
            <a:r>
              <a:rPr lang="zh-CN" altLang="en-US"/>
              <a:t>范围</a:t>
            </a:r>
            <a:r>
              <a:rPr lang="zh-CN" altLang="en-US"/>
              <a:t>如下：</a:t>
            </a:r>
            <a:endParaRPr lang="zh-CN" altLang="en-US"/>
          </a:p>
          <a:p>
            <a:r>
              <a:rPr lang="en-US" altLang="zh-CN"/>
              <a:t>H</a:t>
            </a:r>
            <a:r>
              <a:rPr lang="zh-CN" altLang="en-US"/>
              <a:t>：[0,180)</a:t>
            </a:r>
            <a:endParaRPr lang="zh-CN" altLang="en-US"/>
          </a:p>
          <a:p>
            <a:r>
              <a:rPr lang="en-US" altLang="zh-CN"/>
              <a:t>S：</a:t>
            </a:r>
            <a:r>
              <a:rPr lang="zh-CN" altLang="en-US"/>
              <a:t>[0,255)</a:t>
            </a:r>
            <a:endParaRPr lang="zh-CN" altLang="en-US"/>
          </a:p>
          <a:p>
            <a:r>
              <a:rPr lang="en-US" altLang="zh-CN"/>
              <a:t>V</a:t>
            </a:r>
            <a:r>
              <a:rPr lang="zh-CN" altLang="en-US"/>
              <a:t>：[0,255)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2978150"/>
            <a:ext cx="9144000" cy="25158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6755E94-8A58-8045-9507-752163575BAA}" type="datetime1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kumimoji="1" lang="en-US" altLang="zh-CN"/>
              <a:t>NICS-efc</a:t>
            </a:r>
            <a:r>
              <a:rPr kumimoji="1" lang="zh-CN" altLang="en-US"/>
              <a:t> </a:t>
            </a:r>
            <a:r>
              <a:rPr kumimoji="1" lang="en-US" altLang="zh-CN"/>
              <a:t>Lab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7086600" y="6559234"/>
            <a:ext cx="20574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FD7712BB-E452-0044-8976-96395B1FFD36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>
                <a:sym typeface="+mn-ea"/>
              </a:rPr>
              <a:t>课程实验</a:t>
            </a:r>
            <a:r>
              <a:rPr altLang="zh-CN">
                <a:sym typeface="+mn-ea"/>
              </a:rPr>
              <a:t>2</a:t>
            </a:r>
            <a:r>
              <a:rPr lang="zh-CN">
                <a:sym typeface="+mn-ea"/>
              </a:rPr>
              <a:t>：识别仿真环境中的红色物体</a:t>
            </a:r>
            <a:endParaRPr lang="zh-CN" dirty="0"/>
          </a:p>
        </p:txBody>
      </p:sp>
      <p:sp>
        <p:nvSpPr>
          <p:cNvPr id="5" name="文本框 4"/>
          <p:cNvSpPr txBox="1"/>
          <p:nvPr/>
        </p:nvSpPr>
        <p:spPr>
          <a:xfrm>
            <a:off x="528955" y="1211580"/>
            <a:ext cx="732472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 </a:t>
            </a:r>
            <a:r>
              <a:rPr lang="zh-CN" altLang="en-US"/>
              <a:t>将</a:t>
            </a:r>
            <a:r>
              <a:rPr lang="en-US" altLang="zh-CN"/>
              <a:t>car_arena_red.world</a:t>
            </a:r>
            <a:r>
              <a:rPr lang="zh-CN" altLang="en-US"/>
              <a:t>放入</a:t>
            </a:r>
            <a:r>
              <a:rPr lang="en-US" altLang="zh-CN"/>
              <a:t>uav_sim/world</a:t>
            </a:r>
            <a:r>
              <a:rPr lang="zh-CN" altLang="en-US"/>
              <a:t>中，</a:t>
            </a:r>
            <a:r>
              <a:rPr lang="en-US" altLang="zh-CN"/>
              <a:t>racecar_red.launch</a:t>
            </a:r>
            <a:r>
              <a:rPr lang="zh-CN" altLang="en-US"/>
              <a:t>放入</a:t>
            </a:r>
            <a:r>
              <a:rPr lang="en-US" altLang="zh-CN"/>
              <a:t>uav_sim/launch</a:t>
            </a:r>
            <a:r>
              <a:rPr lang="zh-CN" altLang="en-US"/>
              <a:t>中，运行</a:t>
            </a:r>
            <a:r>
              <a:rPr lang="en-US" altLang="zh-CN">
                <a:sym typeface="+mn-ea"/>
              </a:rPr>
              <a:t>racecar_red.launch</a:t>
            </a:r>
            <a:endParaRPr lang="en-US" altLang="zh-CN">
              <a:sym typeface="+mn-ea"/>
            </a:endParaRPr>
          </a:p>
          <a:p>
            <a:r>
              <a:rPr lang="en-US" altLang="zh-CN">
                <a:solidFill>
                  <a:srgbClr val="FF0000"/>
                </a:solidFill>
                <a:sym typeface="+mn-ea"/>
              </a:rPr>
              <a:t>roslaunch uav_sim racecar_red.launch</a:t>
            </a:r>
            <a:endParaRPr lang="en-US" altLang="zh-CN">
              <a:solidFill>
                <a:srgbClr val="FF0000"/>
              </a:solidFill>
              <a:sym typeface="+mn-ea"/>
            </a:endParaRPr>
          </a:p>
          <a:p>
            <a:r>
              <a:rPr lang="zh-CN" altLang="en-US"/>
              <a:t>可以看见，小车摄像头正对面存在一个红色</a:t>
            </a:r>
            <a:r>
              <a:rPr lang="zh-CN" altLang="en-US"/>
              <a:t>物体。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</p:txBody>
      </p:sp>
      <p:pic>
        <p:nvPicPr>
          <p:cNvPr id="8" name="图片 7" descr="img_v3_02fd_81b2a340-f6da-4b15-aa6e-d3642d130d2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6995" y="2694305"/>
            <a:ext cx="5410835" cy="306959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481_1*i*2"/>
  <p:tag name="KSO_WM_TEMPLATE_CATEGORY" val="diagram"/>
  <p:tag name="KSO_WM_TEMPLATE_INDEX" val="20200481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481_1*i*1"/>
  <p:tag name="KSO_WM_TEMPLATE_CATEGORY" val="diagram"/>
  <p:tag name="KSO_WM_TEMPLATE_INDEX" val="2020048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3">
      <a:dk1>
        <a:srgbClr val="000000"/>
      </a:dk1>
      <a:lt1>
        <a:srgbClr val="FFFFFF"/>
      </a:lt1>
      <a:dk2>
        <a:srgbClr val="29809F"/>
      </a:dk2>
      <a:lt2>
        <a:srgbClr val="B4D5DC"/>
      </a:lt2>
      <a:accent1>
        <a:srgbClr val="0E52A4"/>
      </a:accent1>
      <a:accent2>
        <a:srgbClr val="347FD9"/>
      </a:accent2>
      <a:accent3>
        <a:srgbClr val="84B2CB"/>
      </a:accent3>
      <a:accent4>
        <a:srgbClr val="A6A8A7"/>
      </a:accent4>
      <a:accent5>
        <a:srgbClr val="DBF0F6"/>
      </a:accent5>
      <a:accent6>
        <a:srgbClr val="682E73"/>
      </a:accent6>
      <a:hlink>
        <a:srgbClr val="5E4E67"/>
      </a:hlink>
      <a:folHlink>
        <a:srgbClr val="A77B97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2029</Words>
  <Application>WPS 演示</Application>
  <PresentationFormat>On-screen Show (4:3)</PresentationFormat>
  <Paragraphs>174</Paragraphs>
  <Slides>13</Slides>
  <Notes>59</Notes>
  <HiddenSlides>3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9" baseType="lpstr">
      <vt:lpstr>Arial</vt:lpstr>
      <vt:lpstr>宋体</vt:lpstr>
      <vt:lpstr>Wingdings</vt:lpstr>
      <vt:lpstr>OpenSymbol</vt:lpstr>
      <vt:lpstr>Cambria Math</vt:lpstr>
      <vt:lpstr>SimHei</vt:lpstr>
      <vt:lpstr>Times New Roman</vt:lpstr>
      <vt:lpstr>Calibri</vt:lpstr>
      <vt:lpstr>黑体</vt:lpstr>
      <vt:lpstr>Droid Sans Fallback</vt:lpstr>
      <vt:lpstr>HelveticaNeueLT Std Lt</vt:lpstr>
      <vt:lpstr>FreeSans</vt:lpstr>
      <vt:lpstr>Arial</vt:lpstr>
      <vt:lpstr>Nimbus Roman No9 L</vt:lpstr>
      <vt:lpstr>Heiti SC Medium</vt:lpstr>
      <vt:lpstr>KaiTi</vt:lpstr>
      <vt:lpstr>DejaVu Sans</vt:lpstr>
      <vt:lpstr>微软雅黑</vt:lpstr>
      <vt:lpstr>宋体</vt:lpstr>
      <vt:lpstr>Arial Unicode MS</vt:lpstr>
      <vt:lpstr>DejaVu Math TeX Gyre</vt:lpstr>
      <vt:lpstr>等线</vt:lpstr>
      <vt:lpstr>Gubbi</vt:lpstr>
      <vt:lpstr>AR PL UKai CN</vt:lpstr>
      <vt:lpstr>黑体</vt:lpstr>
      <vt:lpstr>Office 主题​​</vt:lpstr>
      <vt:lpstr>无人机实验课：订阅图像话题+识别红点</vt:lpstr>
      <vt:lpstr>课程回顾：ROS订阅话题</vt:lpstr>
      <vt:lpstr>课程实验1：订阅仿真中的图像话题</vt:lpstr>
      <vt:lpstr>课程实验1：订阅仿真中的图像话题</vt:lpstr>
      <vt:lpstr>课程实验1：订阅仿真中的图像话题</vt:lpstr>
      <vt:lpstr>课程实验1：订阅仿真中的图像话题</vt:lpstr>
      <vt:lpstr>课程实验2：识别仿真环境中的红色物体</vt:lpstr>
      <vt:lpstr>课程实验2：识别仿真环境中的红色物体</vt:lpstr>
      <vt:lpstr>课程实验2：识别仿真环境中的红色物体</vt:lpstr>
      <vt:lpstr>课程实验2：识别仿真环境中的红色物体</vt:lpstr>
      <vt:lpstr>课程实验2：识别仿真环境中的红色物体</vt:lpstr>
      <vt:lpstr>课程实验2：识别仿真环境中的红色物体</vt:lpstr>
      <vt:lpstr>课程实验2：识别仿真环境中的红色物体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朱 振华</dc:creator>
  <cp:lastModifiedBy>tianbot</cp:lastModifiedBy>
  <cp:revision>847</cp:revision>
  <dcterms:created xsi:type="dcterms:W3CDTF">2024-10-06T16:41:48Z</dcterms:created>
  <dcterms:modified xsi:type="dcterms:W3CDTF">2024-10-06T16:41:48Z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65A7C15AE0F9B179946402678DC881EE_43</vt:lpwstr>
  </property>
  <property fmtid="{D5CDD505-2E9C-101B-9397-08002B2CF9AE}" pid="3" name="KSOProductBuildVer">
    <vt:lpwstr>2052-11.1.0.11664</vt:lpwstr>
  </property>
</Properties>
</file>

<file path=docProps/thumbnail.jpeg>
</file>